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4"/>
  </p:sldMasterIdLst>
  <p:notesMasterIdLst>
    <p:notesMasterId r:id="rId20"/>
  </p:notesMasterIdLst>
  <p:handoutMasterIdLst>
    <p:handoutMasterId r:id="rId21"/>
  </p:handoutMasterIdLst>
  <p:sldIdLst>
    <p:sldId id="329" r:id="rId5"/>
    <p:sldId id="346" r:id="rId6"/>
    <p:sldId id="361" r:id="rId7"/>
    <p:sldId id="362" r:id="rId8"/>
    <p:sldId id="380" r:id="rId9"/>
    <p:sldId id="376" r:id="rId10"/>
    <p:sldId id="374" r:id="rId11"/>
    <p:sldId id="377" r:id="rId12"/>
    <p:sldId id="372" r:id="rId13"/>
    <p:sldId id="375" r:id="rId14"/>
    <p:sldId id="354" r:id="rId15"/>
    <p:sldId id="363" r:id="rId16"/>
    <p:sldId id="381" r:id="rId17"/>
    <p:sldId id="349" r:id="rId18"/>
    <p:sldId id="322" r:id="rId1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  <p:cmAuthor id="2" name="Quiroz-Livanis, Elena (DHE)" initials="QLE(" lastIdx="2" clrIdx="1">
    <p:extLst>
      <p:ext uri="{19B8F6BF-5375-455C-9EA6-DF929625EA0E}">
        <p15:presenceInfo xmlns:p15="http://schemas.microsoft.com/office/powerpoint/2012/main" userId="Quiroz-Livanis, Elena (DHE)" providerId="None"/>
      </p:ext>
    </p:extLst>
  </p:cmAuthor>
  <p:cmAuthor id="3" name="Marshall, Patricia (DHE)" initials="M(" lastIdx="1" clrIdx="2">
    <p:extLst>
      <p:ext uri="{19B8F6BF-5375-455C-9EA6-DF929625EA0E}">
        <p15:presenceInfo xmlns:p15="http://schemas.microsoft.com/office/powerpoint/2012/main" userId="S::pmarshall@dhe.mass.edu::829baa22-2fa1-4db1-a278-d72b150766ab" providerId="AD"/>
      </p:ext>
    </p:extLst>
  </p:cmAuthor>
  <p:cmAuthor id="4" name="Williams, Christine (DHE)" initials="CW" lastIdx="3" clrIdx="3">
    <p:extLst>
      <p:ext uri="{19B8F6BF-5375-455C-9EA6-DF929625EA0E}">
        <p15:presenceInfo xmlns:p15="http://schemas.microsoft.com/office/powerpoint/2012/main" userId="Williams, Christine (DH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B10A1-CB81-45A3-80C5-3A99C7C0C148}" v="243" dt="2021-06-21T18:24:08.579"/>
    <p1510:client id="{48340494-A300-1E7C-3584-79FE70B6DDC7}" v="8" dt="2021-06-21T17:55:58.459"/>
    <p1510:client id="{4A043951-548D-462B-9E43-B450115E20F8}" v="6" vWet="8" dt="2021-06-21T16:59:01.517"/>
    <p1510:client id="{4F3ED2F5-7BD3-3587-82EE-6CE01220A209}" v="1" dt="2021-06-21T17:54:24.031"/>
    <p1510:client id="{86141D7C-67F2-8430-48ED-8A1567471735}" v="9" dt="2021-06-21T18:24:02.546"/>
    <p1510:client id="{8B81DCF3-2F59-05EB-F915-C6046F287108}" v="1" dt="2021-06-21T12:37:12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6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460167"/>
            <a:ext cx="5680693" cy="4224494"/>
          </a:xfrm>
          <a:prstGeom prst="rect">
            <a:avLst/>
          </a:prstGeom>
        </p:spPr>
        <p:txBody>
          <a:bodyPr vert="horz" lIns="92464" tIns="46232" rIns="92464" bIns="4623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5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641">
              <a:defRPr/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86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7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06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98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88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64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06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64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8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64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37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64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32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641">
              <a:defRPr/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68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38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641">
              <a:defRPr/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3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2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51964"/>
            <a:ext cx="1904686" cy="6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77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F3B88E8-FBC7-43AD-9B30-85F34671BE0D}" type="datetimeFigureOut">
              <a:rPr lang="en-US" smtClean="0"/>
              <a:pPr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9673-7F5B-43C8-8D6C-767E6046CC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14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39" r:id="rId8"/>
    <p:sldLayoutId id="2147484242" r:id="rId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Franklin Gothic Demi"/>
              </a:rPr>
              <a:t>Commissioner’s FY21 </a:t>
            </a:r>
            <a:br>
              <a:rPr lang="en-US"/>
            </a:br>
            <a:r>
              <a:rPr lang="en-US">
                <a:latin typeface="Franklin Gothic Demi"/>
              </a:rPr>
              <a:t>Year-End Report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Board of Higher Education Meeting — June 22, 2021</a:t>
            </a:r>
          </a:p>
        </p:txBody>
      </p:sp>
    </p:spTree>
    <p:extLst>
      <p:ext uri="{BB962C8B-B14F-4D97-AF65-F5344CB8AC3E}">
        <p14:creationId xmlns:p14="http://schemas.microsoft.com/office/powerpoint/2010/main" val="308944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D456E8-6FCE-414C-AC1B-72FE3BE2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accent1"/>
                </a:solidFill>
              </a:rPr>
              <a:t>Private Higher Education Closures and Mergers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/>
              <a:t>THESIS Working Group Report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/>
              <a:t>Updates to 610 CMR 13.00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/>
              <a:t>Partnerships with independent institutions in transition</a:t>
            </a: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accent1"/>
                </a:solidFill>
                <a:latin typeface="+mn-lt"/>
              </a:rPr>
              <a:t>Implementation of New FARM statute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latin typeface="+mn-lt"/>
              </a:rPr>
              <a:t>Implemented BHE regulations, implementation procedures and NECHE MOU (all were finalized at end of FY20)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latin typeface="+mn-lt"/>
              </a:rPr>
              <a:t>Operationalized the work with a cross-functional regulatory team, established templates, project management trackers, and IHE reporting portals </a:t>
            </a:r>
            <a:endParaRPr lang="en-US" sz="2000">
              <a:latin typeface="+mn-lt"/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latin typeface="+mn-lt"/>
              </a:rPr>
              <a:t>Conducted either directly or through NECHE the financial screenings of all 85 private IHEs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latin typeface="+mn-lt"/>
              </a:rPr>
              <a:t>Convened Commissioner's Advisory Council</a:t>
            </a:r>
            <a:endParaRPr lang="en-US" sz="2000">
              <a:latin typeface="+mn-lt"/>
              <a:cs typeface="Segoe UI"/>
            </a:endParaRP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3389" y="92333"/>
            <a:ext cx="8537222" cy="457200"/>
          </a:xfrm>
        </p:spPr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Major Initiatives: </a:t>
            </a:r>
            <a:r>
              <a:rPr lang="en-US" sz="2800">
                <a:ea typeface="+mj-lt"/>
                <a:cs typeface="+mj-lt"/>
              </a:rPr>
              <a:t>Financial Assessment and Risk Management</a:t>
            </a:r>
            <a:endParaRPr lang="en-US" sz="2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380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5100198"/>
          </a:xfrm>
        </p:spPr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accent1"/>
                </a:solidFill>
                <a:cs typeface="Segoe UI"/>
              </a:rPr>
              <a:t>Implementation of New Campus Sexual Assault Law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cs typeface="Segoe UI"/>
              </a:rPr>
              <a:t>Drafted and Promulgated Regulations on MOUs between IHEs and local law enforcement agencies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Designated the statutorily-required Campus Safety Advisor</a:t>
            </a:r>
            <a:endParaRPr lang="en-US" sz="1800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ea typeface="+mn-lt"/>
                <a:cs typeface="+mn-lt"/>
              </a:rPr>
              <a:t>Offered training and information sessions on the new law 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Assisted IHEs in implementing changes to federal Title IX regulations</a:t>
            </a:r>
            <a:endParaRPr lang="en-US" sz="1800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Helped establish the membership and framework for the new Campus Climate Survey Task Force (August 1 start)</a:t>
            </a:r>
            <a:endParaRPr lang="en-US" sz="1800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Worked with ACLUM to review development of campus policing model polices and best practices  </a:t>
            </a:r>
            <a:endParaRPr lang="en-US" sz="1800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000">
              <a:cs typeface="Segoe UI"/>
            </a:endParaRP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endParaRPr lang="en-US" sz="2400">
              <a:cs typeface="Segoe U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r>
              <a:rPr lang="en-US" sz="3700"/>
              <a:t>Major Initiatives: New</a:t>
            </a:r>
          </a:p>
        </p:txBody>
      </p:sp>
    </p:spTree>
    <p:extLst>
      <p:ext uri="{BB962C8B-B14F-4D97-AF65-F5344CB8AC3E}">
        <p14:creationId xmlns:p14="http://schemas.microsoft.com/office/powerpoint/2010/main" val="955940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400"/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400">
              <a:cs typeface="Segoe UI"/>
            </a:endParaRPr>
          </a:p>
          <a:p>
            <a:pPr marL="409575" lvl="1" indent="0">
              <a:spcBef>
                <a:spcPts val="900"/>
              </a:spcBef>
              <a:buNone/>
            </a:pPr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r>
              <a:rPr lang="en-US" sz="3700"/>
              <a:t>Major Initiatives: New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8D14DF-DE41-4533-9C0C-8BFBE4FD85C7}"/>
              </a:ext>
            </a:extLst>
          </p:cNvPr>
          <p:cNvSpPr txBox="1"/>
          <p:nvPr/>
        </p:nvSpPr>
        <p:spPr>
          <a:xfrm>
            <a:off x="32165" y="1600200"/>
            <a:ext cx="9111835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accent1"/>
                </a:solidFill>
                <a:latin typeface="+mn-lt"/>
                <a:cs typeface="Segoe UI"/>
              </a:rPr>
              <a:t>Implementation of New Public Higher Education Trustee Training Law</a:t>
            </a:r>
            <a:endParaRPr lang="en-US">
              <a:solidFill>
                <a:schemeClr val="accent1"/>
              </a:solidFill>
              <a:latin typeface="+mn-lt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n-lt"/>
                <a:cs typeface="Segoe UI"/>
              </a:rPr>
              <a:t>Developed, adopted and implemented  BHE Public IHE Trustee Training Implementation Guidelines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n-lt"/>
                <a:cs typeface="Segoe UI"/>
              </a:rPr>
              <a:t>Developed and offered 7 training modules, through remote, synchronous settings in 3 cycles over FY21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+mn-lt"/>
                <a:cs typeface="Segoe UI"/>
              </a:rPr>
              <a:t>Asynchronous training modules are being prepared and recorded for roll out this summer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+mn-lt"/>
                <a:cs typeface="Segoe UI"/>
              </a:rPr>
              <a:t>Compliance data out of 270 sitting trustees:</a:t>
            </a:r>
          </a:p>
          <a:p>
            <a:pPr marL="995045" lvl="2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+mn-lt"/>
                <a:cs typeface="Segoe UI"/>
              </a:rPr>
              <a:t>20% in full compliance</a:t>
            </a:r>
          </a:p>
          <a:p>
            <a:pPr marL="995045" lvl="2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+mn-lt"/>
                <a:cs typeface="Segoe UI"/>
              </a:rPr>
              <a:t>21% missing only one module</a:t>
            </a:r>
          </a:p>
          <a:p>
            <a:pPr marL="995045" lvl="2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+mn-lt"/>
                <a:cs typeface="Segoe UI"/>
              </a:rPr>
              <a:t>16% have completed zero modules</a:t>
            </a:r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893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400"/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400">
              <a:cs typeface="Segoe UI"/>
            </a:endParaRPr>
          </a:p>
          <a:p>
            <a:pPr marL="409575" lvl="1" indent="0">
              <a:spcBef>
                <a:spcPts val="900"/>
              </a:spcBef>
              <a:buNone/>
            </a:pPr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r>
              <a:rPr lang="en-US" sz="3700"/>
              <a:t>Major Initiatives: New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8D14DF-DE41-4533-9C0C-8BFBE4FD85C7}"/>
              </a:ext>
            </a:extLst>
          </p:cNvPr>
          <p:cNvSpPr txBox="1"/>
          <p:nvPr/>
        </p:nvSpPr>
        <p:spPr>
          <a:xfrm>
            <a:off x="12710" y="1590473"/>
            <a:ext cx="8605997" cy="28854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4675" indent="-457200">
              <a:spcBef>
                <a:spcPts val="900"/>
              </a:spcBef>
              <a:buFont typeface="Wingdings,Sans-Serif" panose="05000000000000000000" pitchFamily="2" charset="2"/>
              <a:buChar char="§"/>
            </a:pPr>
            <a:r>
              <a:rPr lang="en-US">
                <a:solidFill>
                  <a:schemeClr val="accent1"/>
                </a:solidFill>
                <a:latin typeface="Arial"/>
                <a:cs typeface="Arial"/>
              </a:rPr>
              <a:t>FY21 Governor's Emergency Education Fund Grants from the CARES Act</a:t>
            </a:r>
          </a:p>
          <a:p>
            <a:pPr marL="1092200" lvl="1" indent="-457200">
              <a:spcBef>
                <a:spcPts val="900"/>
              </a:spcBef>
              <a:buFont typeface="Wingdings,Sans-Serif" panose="05000000000000000000" pitchFamily="2" charset="2"/>
              <a:buChar char="§"/>
            </a:pPr>
            <a:r>
              <a:rPr lang="en-US">
                <a:latin typeface="Arial"/>
                <a:cs typeface="Arial"/>
              </a:rPr>
              <a:t>$15 million in federally funded grants to both public and independent colleges and universities. </a:t>
            </a:r>
          </a:p>
          <a:p>
            <a:pPr marL="1092200" lvl="1" indent="-457200">
              <a:spcBef>
                <a:spcPts val="900"/>
              </a:spcBef>
              <a:buFont typeface="Wingdings,Sans-Serif" panose="05000000000000000000" pitchFamily="2" charset="2"/>
              <a:buChar char="§"/>
            </a:pPr>
            <a:r>
              <a:rPr lang="en-US">
                <a:latin typeface="Arial"/>
                <a:cs typeface="Arial"/>
              </a:rPr>
              <a:t>$2 million</a:t>
            </a: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>
                <a:latin typeface="Arial"/>
                <a:cs typeface="Arial"/>
              </a:rPr>
              <a:t>in supplemental funding for Dual Enrollment </a:t>
            </a: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and Early College. </a:t>
            </a:r>
            <a:endParaRPr lang="en-US">
              <a:latin typeface="Arial"/>
              <a:cs typeface="Arial"/>
            </a:endParaRPr>
          </a:p>
          <a:p>
            <a:pPr marL="1092200" lvl="1" indent="-457200">
              <a:spcBef>
                <a:spcPts val="900"/>
              </a:spcBef>
              <a:buFont typeface="Wingdings,Sans-Serif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$2.5 million in emergency financial aid to Community Colleges</a:t>
            </a:r>
            <a:endParaRPr lang="en-US">
              <a:latin typeface="Arial"/>
              <a:cs typeface="Arial"/>
            </a:endParaRPr>
          </a:p>
          <a:p>
            <a:pPr marL="574675" indent="-457200">
              <a:spcBef>
                <a:spcPts val="900"/>
              </a:spcBef>
              <a:buFont typeface="'Wingdings 2',Sans-Serif" panose="05000000000000000000" pitchFamily="2" charset="2"/>
              <a:buChar char="§"/>
            </a:pPr>
            <a:endParaRPr lang="en-US">
              <a:latin typeface="Arial"/>
              <a:cs typeface="Arial"/>
            </a:endParaRP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>
              <a:solidFill>
                <a:schemeClr val="accent1"/>
              </a:solidFill>
              <a:latin typeface="+mn-lt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850346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18770"/>
            <a:r>
              <a:rPr lang="en-US" sz="1800">
                <a:solidFill>
                  <a:schemeClr val="accent1"/>
                </a:solidFill>
              </a:rPr>
              <a:t>Continuing Campus-based Initiatives</a:t>
            </a:r>
            <a:endParaRPr lang="en-US" sz="1800">
              <a:solidFill>
                <a:schemeClr val="accent1"/>
              </a:solidFill>
              <a:cs typeface="Segoe UI"/>
            </a:endParaRPr>
          </a:p>
          <a:p>
            <a:pPr marL="731520" indent="-27432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cs typeface="Segoe UI"/>
              </a:rPr>
              <a:t>5 Presidential Searches: 2 State University Presidents, 3 Community College Presidents</a:t>
            </a:r>
            <a:endParaRPr lang="en-US" sz="1800"/>
          </a:p>
          <a:p>
            <a:pPr lvl="1"/>
            <a:r>
              <a:rPr lang="en-US" sz="1800"/>
              <a:t>100 Males to College</a:t>
            </a:r>
            <a:endParaRPr lang="en-US" sz="1800">
              <a:cs typeface="Segoe UI"/>
            </a:endParaRPr>
          </a:p>
          <a:p>
            <a:pPr lvl="1"/>
            <a:r>
              <a:rPr lang="en-US" sz="1800"/>
              <a:t>Civic Learning and Civil Discourse on Campus</a:t>
            </a:r>
            <a:endParaRPr lang="en-US" sz="1800">
              <a:cs typeface="Segoe UI"/>
            </a:endParaRPr>
          </a:p>
          <a:p>
            <a:pPr lvl="1"/>
            <a:r>
              <a:rPr lang="en-US" sz="1800"/>
              <a:t>Competency-based Education</a:t>
            </a:r>
          </a:p>
          <a:p>
            <a:pPr lvl="1"/>
            <a:r>
              <a:rPr lang="en-US" sz="1800">
                <a:cs typeface="Segoe UI"/>
              </a:rPr>
              <a:t>Developmental Education Reform</a:t>
            </a:r>
          </a:p>
          <a:p>
            <a:pPr lvl="1"/>
            <a:r>
              <a:rPr lang="en-US" sz="1800" err="1"/>
              <a:t>MassTeach</a:t>
            </a:r>
            <a:endParaRPr lang="en-US" sz="1800">
              <a:cs typeface="Segoe UI"/>
            </a:endParaRPr>
          </a:p>
          <a:p>
            <a:pPr lvl="1"/>
            <a:r>
              <a:rPr lang="en-US" sz="1800" err="1"/>
              <a:t>MassTransfer</a:t>
            </a:r>
            <a:endParaRPr lang="en-US" sz="1800">
              <a:cs typeface="Segoe UI"/>
            </a:endParaRPr>
          </a:p>
          <a:p>
            <a:pPr lvl="1"/>
            <a:r>
              <a:rPr lang="en-US" sz="1800"/>
              <a:t>Massachusetts Inclusive Concurrent Enrollment Initiative (MAICEI)</a:t>
            </a:r>
          </a:p>
          <a:p>
            <a:pPr lvl="1"/>
            <a:r>
              <a:rPr lang="en-US" sz="1800">
                <a:cs typeface="Segoe UI"/>
              </a:rPr>
              <a:t>State Authorization and Reciprocity Agreement Management</a:t>
            </a:r>
          </a:p>
          <a:p>
            <a:pPr lvl="1"/>
            <a:r>
              <a:rPr lang="en-US" sz="1800"/>
              <a:t>Student Learning Outcomes Assessment</a:t>
            </a:r>
            <a:endParaRPr lang="en-US" sz="1800">
              <a:cs typeface="Segoe UI"/>
            </a:endParaRPr>
          </a:p>
          <a:p>
            <a:pPr lvl="1"/>
            <a:r>
              <a:rPr lang="en-US" sz="1800"/>
              <a:t>Campus Safety and Violence Prevention</a:t>
            </a:r>
            <a:endParaRPr lang="en-US" sz="1800" i="1"/>
          </a:p>
          <a:p>
            <a:pPr lvl="1"/>
            <a:endParaRPr lang="en-US" sz="2000"/>
          </a:p>
          <a:p>
            <a:pPr lvl="1"/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Continuing FY2021 Initiatives</a:t>
            </a:r>
          </a:p>
        </p:txBody>
      </p:sp>
    </p:spTree>
    <p:extLst>
      <p:ext uri="{BB962C8B-B14F-4D97-AF65-F5344CB8AC3E}">
        <p14:creationId xmlns:p14="http://schemas.microsoft.com/office/powerpoint/2010/main" val="1318073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FY20 Evaluation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7A643-B1BB-4405-B54E-D428A4198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Major areas:</a:t>
            </a:r>
          </a:p>
          <a:p>
            <a:pPr lvl="1"/>
            <a:endParaRPr lang="en-US"/>
          </a:p>
          <a:p>
            <a:pPr lvl="1"/>
            <a:r>
              <a:rPr lang="en-US"/>
              <a:t>COVID-19 Response</a:t>
            </a:r>
          </a:p>
          <a:p>
            <a:pPr lvl="1"/>
            <a:endParaRPr lang="en-US"/>
          </a:p>
          <a:p>
            <a:pPr lvl="1"/>
            <a:r>
              <a:rPr lang="en-US"/>
              <a:t>Equity Agenda</a:t>
            </a:r>
          </a:p>
          <a:p>
            <a:pPr lvl="1"/>
            <a:endParaRPr lang="en-US"/>
          </a:p>
          <a:p>
            <a:pPr lvl="1"/>
            <a:r>
              <a:rPr lang="en-US"/>
              <a:t>Financial Assessment and Risk Management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1714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AC44A-AD9A-4B37-9E37-E7D1D578A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36" y="1831109"/>
            <a:ext cx="4809836" cy="4625975"/>
          </a:xfrm>
        </p:spPr>
        <p:txBody>
          <a:bodyPr/>
          <a:lstStyle/>
          <a:p>
            <a:r>
              <a:rPr lang="en-US"/>
              <a:t>Coordination: Segmental Calls</a:t>
            </a:r>
          </a:p>
          <a:p>
            <a:r>
              <a:rPr lang="en-US"/>
              <a:t>Information sharing: System-wide stakeholder calls, COVID info page</a:t>
            </a:r>
          </a:p>
          <a:p>
            <a:r>
              <a:rPr lang="en-US"/>
              <a:t>Public Point of Contact: COVID Inbox, complaint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3389" y="76200"/>
            <a:ext cx="8537222" cy="457200"/>
          </a:xfrm>
        </p:spPr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Major Initiatives: </a:t>
            </a:r>
            <a:r>
              <a:rPr lang="en-US" sz="3200">
                <a:ea typeface="+mj-lt"/>
                <a:cs typeface="+mj-lt"/>
              </a:rPr>
              <a:t>DHE COVID Response - Looking-Back</a:t>
            </a:r>
            <a:endParaRPr lang="en-US" sz="320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6BCD0AB5-2F56-44F2-9254-5730A8ADC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870" y="1831109"/>
            <a:ext cx="3066967" cy="4786659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9173B9C4-E50A-4BC5-89D3-0686C2A57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872" y="4120847"/>
            <a:ext cx="2874819" cy="2223917"/>
          </a:xfrm>
          <a:prstGeom prst="rect">
            <a:avLst/>
          </a:prstGeo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78B14CAA-FF6D-467E-97F1-A41BC30390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7763" y="3770245"/>
            <a:ext cx="2314575" cy="371475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EF752D34-7047-44F3-9A7F-7107FE553F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3872" y="1939249"/>
            <a:ext cx="2874819" cy="190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46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61B4E5-917C-498E-BAE6-21B994B5B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Equipped DHE staff with laptops, cell phones, application licenses, and other tools to facilitate the rapid shift to remote work.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Migrated DHE's shared network drive files onto SharePoint to make it available for staff without requiring use of VPN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Facilitated trainings for staff (both in-house and EOE-run)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Created an intranet on SharePoint for better centralized access to important resources (including newly created resources)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Deployed MS Teams as a platform for meetings, staff engagement 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spcBef>
                <a:spcPct val="0"/>
              </a:spcBef>
              <a:buFont typeface="Arial,Sans-Serif" pitchFamily="18" charset="2"/>
              <a:buChar char="•"/>
            </a:pPr>
            <a:r>
              <a:rPr lang="en-US" sz="2000">
                <a:solidFill>
                  <a:srgbClr val="201F1E"/>
                </a:solidFill>
                <a:latin typeface="Segoe UI"/>
                <a:cs typeface="Segoe UI"/>
              </a:rPr>
              <a:t>New focus on Internal Communications, Professional Development (IC/PD Committee)</a:t>
            </a:r>
            <a:endParaRPr lang="en-US" sz="2000">
              <a:ea typeface="+mn-lt"/>
              <a:cs typeface="+mn-lt"/>
            </a:endParaRPr>
          </a:p>
          <a:p>
            <a:pPr marL="342900" indent="-342900"/>
            <a:endParaRPr lang="en-US" sz="2000">
              <a:solidFill>
                <a:srgbClr val="201F1E"/>
              </a:solidFill>
              <a:latin typeface="Segoe UI"/>
              <a:cs typeface="Segoe UI"/>
            </a:endParaRPr>
          </a:p>
          <a:p>
            <a:pPr indent="-318770">
              <a:buFont typeface="Wingdings" panose="05000000000000000000" pitchFamily="2" charset="2"/>
              <a:buChar char="§"/>
            </a:pPr>
            <a:endParaRPr lang="en-US" sz="2000">
              <a:cs typeface="Segoe U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97712" y="76200"/>
            <a:ext cx="8537222" cy="457200"/>
          </a:xfrm>
        </p:spPr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Major Initiatives: </a:t>
            </a:r>
            <a:r>
              <a:rPr lang="en-US" sz="2800">
                <a:ea typeface="+mj-lt"/>
                <a:cs typeface="+mj-lt"/>
              </a:rPr>
              <a:t>DHE COVID Response - Moving to Tele-Work</a:t>
            </a:r>
            <a:endParaRPr lang="en-US" sz="2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ED7E37-533A-4E49-B6F2-FB0DA1C6AAE0}"/>
              </a:ext>
            </a:extLst>
          </p:cNvPr>
          <p:cNvSpPr txBox="1"/>
          <p:nvPr/>
        </p:nvSpPr>
        <p:spPr>
          <a:xfrm>
            <a:off x="297712" y="2105248"/>
            <a:ext cx="88462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en-US" sz="2400">
              <a:solidFill>
                <a:srgbClr val="201F1E"/>
              </a:solidFill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06323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39791"/>
            <a:ext cx="8382000" cy="1180907"/>
          </a:xfrm>
        </p:spPr>
        <p:txBody>
          <a:bodyPr/>
          <a:lstStyle/>
          <a:p>
            <a:r>
              <a:rPr lang="en-US" sz="3600"/>
              <a:t>Major Initiatives: </a:t>
            </a:r>
            <a:r>
              <a:rPr lang="en-US" sz="3600">
                <a:ea typeface="+mj-lt"/>
                <a:cs typeface="+mj-lt"/>
              </a:rPr>
              <a:t>DHE COVID Response – Looking Ahead to FY22</a:t>
            </a:r>
            <a:endParaRPr lang="en-US" sz="3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FCC18801-C416-4729-A3D8-C484CA25E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24" y="2104187"/>
            <a:ext cx="2124810" cy="21138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6ED7D9-2C4A-4F3E-AB55-23BF68BF9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144" y="2057400"/>
            <a:ext cx="5043055" cy="4321175"/>
          </a:xfrm>
        </p:spPr>
        <p:txBody>
          <a:bodyPr/>
          <a:lstStyle/>
          <a:p>
            <a:r>
              <a:rPr lang="en-US" sz="1800"/>
              <a:t>May 29 Restrictions Lifted</a:t>
            </a:r>
          </a:p>
          <a:p>
            <a:r>
              <a:rPr lang="en-US" sz="1800"/>
              <a:t>Full return to in-person operations planned</a:t>
            </a:r>
          </a:p>
          <a:p>
            <a:r>
              <a:rPr lang="en-US" sz="1800"/>
              <a:t>Student Vaccination requirements for UMass and State Universities</a:t>
            </a:r>
          </a:p>
          <a:p>
            <a:r>
              <a:rPr lang="en-US" sz="1800"/>
              <a:t>White House COVID-19 College Vaccine Challenge</a:t>
            </a:r>
          </a:p>
          <a:p>
            <a:r>
              <a:rPr lang="en-US" sz="1800"/>
              <a:t>FAFSA Completion: Continued Partnership with DESE to identify and assist high school seniors with FAFSA submission</a:t>
            </a:r>
          </a:p>
          <a:p>
            <a:r>
              <a:rPr lang="en-US" sz="1800"/>
              <a:t>Implemented the “Worth It” Social Media Campaign to increase FAFSA completion and college participation</a:t>
            </a:r>
          </a:p>
        </p:txBody>
      </p:sp>
      <p:pic>
        <p:nvPicPr>
          <p:cNvPr id="6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16EF214B-F5F1-4EB7-9AF3-82E883ACC8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18" y="4494130"/>
            <a:ext cx="2212622" cy="221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8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08FC9A-C4FC-4487-84D5-9734640A4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5" y="1600200"/>
            <a:ext cx="8698345" cy="5040745"/>
          </a:xfrm>
        </p:spPr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Basic Needs Security for Students</a:t>
            </a:r>
            <a:endParaRPr lang="en-US" sz="2400" dirty="0">
              <a:solidFill>
                <a:schemeClr val="accent1"/>
              </a:solidFill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Basic Needs Security Advisory Committee convened</a:t>
            </a:r>
            <a:endParaRPr lang="en-US" sz="2000" dirty="0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cs typeface="Segoe UI"/>
              </a:rPr>
              <a:t>Strategic Plan drafted; 6 Recommendations to BHE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cs typeface="Segoe UI"/>
              </a:rPr>
              <a:t>Continued partnership with EOHHS to fund programs; direct outreach to students on increased SNAP eligibility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cs typeface="Segoe UI"/>
              </a:rPr>
              <a:t>New $300K Grant from the ECMC Foundation</a:t>
            </a:r>
            <a:endParaRPr lang="en-US" sz="2400" dirty="0">
              <a:solidFill>
                <a:schemeClr val="accent1"/>
              </a:solidFill>
              <a:cs typeface="Segoe UI"/>
            </a:endParaRPr>
          </a:p>
          <a:p>
            <a:pPr marL="574675" indent="-457200">
              <a:spcBef>
                <a:spcPts val="900"/>
              </a:spcBef>
              <a:buClr>
                <a:srgbClr val="CF0A2C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  <a:cs typeface="Segoe UI"/>
              </a:rPr>
              <a:t>Early College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cs typeface="Segoe UI"/>
              </a:rPr>
              <a:t>Number of Program Designations: 31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cs typeface="Segoe UI"/>
              </a:rPr>
              <a:t>Projected Number of Students Served Fall 2021: ~4,500 – 5,000</a:t>
            </a:r>
          </a:p>
          <a:p>
            <a:pPr marL="1543050" lvl="2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cs typeface="Segoe UI"/>
              </a:rPr>
              <a:t>50% of all the high schools in the Gateway cities have Designated Early College programs</a:t>
            </a:r>
          </a:p>
          <a:p>
            <a:pPr marL="1543050" lvl="2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cs typeface="Segoe UI"/>
              </a:rPr>
              <a:t>Black and Latinx students together comprise 62% of EC students</a:t>
            </a:r>
            <a:endParaRPr lang="en-US" sz="16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Major Initiatives: </a:t>
            </a:r>
            <a:r>
              <a:rPr lang="en-US" sz="3600">
                <a:ea typeface="+mj-lt"/>
                <a:cs typeface="+mj-lt"/>
              </a:rPr>
              <a:t>The Equity Agenda</a:t>
            </a:r>
            <a:endParaRPr lang="en-US" sz="3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540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8E6AD17-C0F8-4486-9328-641D4AA68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</a:rPr>
              <a:t>Financial Aid Reform 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Goal: Expansion of MASSGrant Plus program to state university students; $12m in FY21 to support community college and state university students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Implementation of GEER Emergency Fund Grants for community college students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/>
              <a:t>Continued enhancements to </a:t>
            </a:r>
            <a:r>
              <a:rPr lang="en-US" sz="1800" err="1"/>
              <a:t>MASSAid</a:t>
            </a:r>
            <a:r>
              <a:rPr lang="en-US" sz="1800"/>
              <a:t> (financial aid software), to improve and simplify student's financial aid experience through degree completion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cs typeface="Segoe UI"/>
              </a:rPr>
              <a:t>Initial results of MassGrant Plus are quite encouraging. </a:t>
            </a: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</a:rPr>
              <a:t>New Undergraduate Experience </a:t>
            </a:r>
            <a:endParaRPr lang="en-US" sz="2000">
              <a:solidFill>
                <a:schemeClr val="accent1"/>
              </a:solidFill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cs typeface="Segoe UI"/>
              </a:rPr>
              <a:t>Formed and Charged 60+ Member Committee 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800">
                <a:cs typeface="Segoe UI"/>
              </a:rPr>
              <a:t>Brought Preliminary Recommendations before the AAC (June)</a:t>
            </a:r>
          </a:p>
          <a:p>
            <a:pPr marL="635000" lvl="1" indent="0">
              <a:spcBef>
                <a:spcPts val="900"/>
              </a:spcBef>
              <a:buNone/>
            </a:pPr>
            <a:endParaRPr lang="en-US"/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Major Initiatives: </a:t>
            </a:r>
            <a:r>
              <a:rPr lang="en-US" sz="3600" dirty="0">
                <a:ea typeface="+mj-lt"/>
                <a:cs typeface="+mj-lt"/>
              </a:rPr>
              <a:t>The Equity Agenda</a:t>
            </a: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1A12-8A7C-4EFF-909E-DE41E059FAC4}"/>
              </a:ext>
            </a:extLst>
          </p:cNvPr>
          <p:cNvSpPr txBox="1"/>
          <p:nvPr/>
        </p:nvSpPr>
        <p:spPr>
          <a:xfrm>
            <a:off x="2269273" y="3244334"/>
            <a:ext cx="4605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7811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8D9C9B-37DE-4C41-AE24-996042756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5" y="1600200"/>
            <a:ext cx="8954863" cy="4625975"/>
          </a:xfrm>
        </p:spPr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  <a:cs typeface="Segoe UI"/>
              </a:rPr>
              <a:t>FY21 Higher Innovation Grants 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14 campus awards totaling $1.28M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000000"/>
                </a:solidFill>
                <a:cs typeface="Segoe UI"/>
              </a:rPr>
              <a:t>Continued Funding of PLA Consortium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000000"/>
                </a:solidFill>
                <a:cs typeface="Segoe UI"/>
              </a:rPr>
              <a:t>Community College Equity Consortium to promote racial equity (HCC) 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000000"/>
                </a:solidFill>
                <a:cs typeface="Segoe UI"/>
              </a:rPr>
              <a:t>Bunker Hill's Center for Cultural Wealth and Equity 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000000"/>
                </a:solidFill>
                <a:cs typeface="Segoe UI"/>
              </a:rPr>
              <a:t>Fitchburg State's Heritage Learning Consortium</a:t>
            </a:r>
          </a:p>
          <a:p>
            <a:pPr marL="1092200" lvl="1" indent="-457200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000000"/>
                </a:solidFill>
                <a:cs typeface="Segoe UI"/>
              </a:rPr>
              <a:t>Creation of Transformative Justice Certificate Program</a:t>
            </a:r>
            <a:endParaRPr lang="en-US" sz="2000">
              <a:solidFill>
                <a:schemeClr val="accent1"/>
              </a:solidFill>
              <a:cs typeface="Segoe UI"/>
            </a:endParaRP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  <a:cs typeface="Segoe UI"/>
              </a:rPr>
              <a:t>Open Educational Resources 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Formed OER Working Group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OER Course Marking Guidelines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OER Key Performance Indicators</a:t>
            </a:r>
            <a:endParaRPr lang="en-US" sz="1600">
              <a:solidFill>
                <a:schemeClr val="accent1"/>
              </a:solidFill>
              <a:cs typeface="Segoe UI"/>
            </a:endParaRP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  <a:cs typeface="Segoe UI"/>
              </a:rPr>
              <a:t>STEM Starter Academy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Year 6 Evaluation Report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600">
                <a:cs typeface="Segoe UI"/>
              </a:rPr>
              <a:t>Outcomes from BHE Presentation: 31K CC students served, 64% positive outcomes</a:t>
            </a:r>
          </a:p>
          <a:p>
            <a:pPr marL="119062" indent="0">
              <a:buNone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Major Initiatives: </a:t>
            </a:r>
            <a:r>
              <a:rPr lang="en-US" sz="3200">
                <a:ea typeface="+mj-lt"/>
                <a:cs typeface="+mj-lt"/>
              </a:rPr>
              <a:t>The Equity Agenda</a:t>
            </a:r>
            <a:endParaRPr lang="en-US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AC6B8E-9A7C-4A8A-91EC-DD3B1A05AA1F}"/>
              </a:ext>
            </a:extLst>
          </p:cNvPr>
          <p:cNvSpPr txBox="1"/>
          <p:nvPr/>
        </p:nvSpPr>
        <p:spPr>
          <a:xfrm>
            <a:off x="41355" y="1957459"/>
            <a:ext cx="910264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endParaRPr lang="en-US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1456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365" y="1600200"/>
            <a:ext cx="8931562" cy="4800600"/>
          </a:xfrm>
        </p:spPr>
        <p:txBody>
          <a:bodyPr/>
          <a:lstStyle/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</a:rPr>
              <a:t>Policy and Program Audit</a:t>
            </a:r>
            <a:endParaRPr lang="en-US" sz="2000">
              <a:solidFill>
                <a:schemeClr val="accent1"/>
              </a:solidFill>
              <a:cs typeface="Segoe UI"/>
            </a:endParaRP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700"/>
              <a:t>Developed protocol and standards for measuring equity-minded policymaking</a:t>
            </a:r>
          </a:p>
          <a:p>
            <a:pPr marL="1092200" lvl="1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700"/>
              <a:t>Launched audit to review policies and programs in Academic Affairs &amp; Student Success, Financial Aid, and Research &amp; Planning</a:t>
            </a:r>
            <a:endParaRPr lang="en-US" sz="1700">
              <a:solidFill>
                <a:srgbClr val="FF0000"/>
              </a:solidFill>
              <a:ea typeface="+mn-lt"/>
              <a:cs typeface="+mn-lt"/>
            </a:endParaRPr>
          </a:p>
          <a:p>
            <a:pPr marL="574675" indent="-457200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accent1"/>
                </a:solidFill>
              </a:rPr>
              <a:t>Evidence-Based Policymaking </a:t>
            </a:r>
          </a:p>
          <a:p>
            <a:pPr marL="1090613" lvl="1" indent="-461963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700">
                <a:ea typeface="+mn-lt"/>
                <a:cs typeface="+mn-lt"/>
              </a:rPr>
              <a:t>Launched Evidence Based Policymaking Task Force with initial focus on enrollment changes due to Covid, labor market outcomes and survey research.</a:t>
            </a:r>
          </a:p>
          <a:p>
            <a:pPr marL="1090613" lvl="1" indent="-461963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700">
                <a:ea typeface="+mn-lt"/>
                <a:cs typeface="+mn-lt"/>
              </a:rPr>
              <a:t>Analyses for Policy Equity Audits of financial aid, transfer, and assessment, as well as NUE (additional equity data audits ongoing)</a:t>
            </a:r>
          </a:p>
          <a:p>
            <a:pPr marL="1090613" lvl="1" indent="-461963"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en-US" sz="1700">
                <a:cs typeface="Segoe UI"/>
              </a:rPr>
              <a:t>Contributed to State Longitudinal Data System (SLDS) and Learn to Earn (LTE) cross agency initiatives to ensure higher education data supports broad policy making in a meaningful manner. </a:t>
            </a:r>
          </a:p>
          <a:p>
            <a:pPr marL="1090613" lvl="1" indent="-461963">
              <a:spcBef>
                <a:spcPts val="900"/>
              </a:spcBef>
              <a:buClr>
                <a:srgbClr val="F37121"/>
              </a:buClr>
              <a:buFont typeface="Wingdings" panose="05000000000000000000" pitchFamily="2" charset="2"/>
              <a:buChar char="§"/>
            </a:pPr>
            <a:r>
              <a:rPr lang="en-US" sz="1700">
                <a:ea typeface="+mn-lt"/>
                <a:cs typeface="+mn-lt"/>
              </a:rPr>
              <a:t>Ongoing substantial development work to modernize and expand data analytics, data quality and data sharing.</a:t>
            </a:r>
          </a:p>
          <a:p>
            <a:pPr marL="117475" indent="0">
              <a:spcBef>
                <a:spcPts val="900"/>
              </a:spcBef>
              <a:buNone/>
            </a:pPr>
            <a:endParaRPr lang="en-US" sz="1800">
              <a:solidFill>
                <a:srgbClr val="000000"/>
              </a:solidFill>
              <a:cs typeface="Segoe UI"/>
            </a:endParaRPr>
          </a:p>
          <a:p>
            <a:pPr marL="119380" indent="0">
              <a:spcBef>
                <a:spcPct val="30000"/>
              </a:spcBef>
              <a:buClr>
                <a:srgbClr val="CF0A2C"/>
              </a:buClr>
              <a:buNone/>
            </a:pPr>
            <a:endParaRPr lang="en-US" sz="2200">
              <a:solidFill>
                <a:srgbClr val="C00000"/>
              </a:solidFill>
              <a:cs typeface="Segoe UI"/>
            </a:endParaRPr>
          </a:p>
          <a:p>
            <a:pPr indent="-318770">
              <a:spcBef>
                <a:spcPct val="30000"/>
              </a:spcBef>
              <a:buClr>
                <a:srgbClr val="CF0A2C"/>
              </a:buClr>
            </a:pPr>
            <a:endParaRPr lang="en-US">
              <a:cs typeface="Segoe UI"/>
            </a:endParaRPr>
          </a:p>
          <a:p>
            <a:pPr marL="1092200" lvl="1" indent="-457200">
              <a:spcBef>
                <a:spcPts val="900"/>
              </a:spcBef>
              <a:buChar char="§"/>
            </a:pPr>
            <a:endParaRPr lang="en-US" sz="1800">
              <a:cs typeface="Segoe UI"/>
            </a:endParaRPr>
          </a:p>
          <a:p>
            <a:pPr marL="1092200" lvl="1" indent="-457200">
              <a:spcBef>
                <a:spcPts val="900"/>
              </a:spcBef>
              <a:buChar char="§"/>
            </a:pPr>
            <a:endParaRPr lang="en-US" sz="1800">
              <a:cs typeface="Segoe UI"/>
            </a:endParaRPr>
          </a:p>
          <a:p>
            <a:pPr marL="635000" lvl="1" indent="0">
              <a:spcBef>
                <a:spcPts val="900"/>
              </a:spcBef>
              <a:buNone/>
            </a:pPr>
            <a:endParaRPr lang="en-US" sz="1800">
              <a:cs typeface="Segoe UI"/>
            </a:endParaRPr>
          </a:p>
          <a:p>
            <a:pPr marL="635000" lvl="1" indent="0">
              <a:spcBef>
                <a:spcPts val="900"/>
              </a:spcBef>
              <a:buNone/>
            </a:pPr>
            <a:endParaRPr lang="en-US" sz="1800">
              <a:cs typeface="Segoe UI"/>
            </a:endParaRPr>
          </a:p>
          <a:p>
            <a:pPr marL="409575" lvl="1" indent="0">
              <a:spcBef>
                <a:spcPts val="900"/>
              </a:spcBef>
              <a:buNone/>
            </a:pPr>
            <a:endParaRPr lang="en-US" sz="1800">
              <a:cs typeface="Segoe U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Commissioner’s Year-End Report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/>
              <a:t>Major Initiatives: The Equity Agenda</a:t>
            </a:r>
          </a:p>
        </p:txBody>
      </p:sp>
    </p:spTree>
    <p:extLst>
      <p:ext uri="{BB962C8B-B14F-4D97-AF65-F5344CB8AC3E}">
        <p14:creationId xmlns:p14="http://schemas.microsoft.com/office/powerpoint/2010/main" val="392300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Custom 2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" id="{8E1E8DEA-49AA-4C8C-8F64-5ABBB20FBA22}" vid="{D6F2EA70-514C-48A6-8517-D10833B8F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98749E15F9B4458F426DD1A8ED9547" ma:contentTypeVersion="13" ma:contentTypeDescription="Create a new document." ma:contentTypeScope="" ma:versionID="b28f5867065dfa097b509a1a6c3e484d">
  <xsd:schema xmlns:xsd="http://www.w3.org/2001/XMLSchema" xmlns:xs="http://www.w3.org/2001/XMLSchema" xmlns:p="http://schemas.microsoft.com/office/2006/metadata/properties" xmlns:ns1="http://schemas.microsoft.com/sharepoint/v3" xmlns:ns2="81724087-4734-4c97-a161-42774965159c" xmlns:ns3="d2723c30-6204-4949-b924-d29eb2d07b24" targetNamespace="http://schemas.microsoft.com/office/2006/metadata/properties" ma:root="true" ma:fieldsID="eadd21a786e80a9acd66bb6bd9ff78a7" ns1:_="" ns2:_="" ns3:_="">
    <xsd:import namespace="http://schemas.microsoft.com/sharepoint/v3"/>
    <xsd:import namespace="81724087-4734-4c97-a161-42774965159c"/>
    <xsd:import namespace="d2723c30-6204-4949-b924-d29eb2d07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24087-4734-4c97-a161-4277496515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23c30-6204-4949-b924-d29eb2d07b2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d2723c30-6204-4949-b924-d29eb2d07b24">
      <UserInfo>
        <DisplayName>Santiago, Carlos (DHE)</DisplayName>
        <AccountId>41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FA32CA3-E95E-493C-A75C-7DD6111AB8EE}">
  <ds:schemaRefs>
    <ds:schemaRef ds:uri="81724087-4734-4c97-a161-42774965159c"/>
    <ds:schemaRef ds:uri="d2723c30-6204-4949-b924-d29eb2d07b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FD008E9-DD65-483D-97EF-3BBAF9864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570927-E97E-43C4-98C6-BDF97E70A636}">
  <ds:schemaRefs>
    <ds:schemaRef ds:uri="d2723c30-6204-4949-b924-d29eb2d07b2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724087-4734-4c97-a161-42774965159c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0</TotalTime>
  <Words>1074</Words>
  <Application>Microsoft Office PowerPoint</Application>
  <PresentationFormat>On-screen Show (4:3)</PresentationFormat>
  <Paragraphs>165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Arial,Sans-Serif</vt:lpstr>
      <vt:lpstr>Calibri</vt:lpstr>
      <vt:lpstr>Corbel</vt:lpstr>
      <vt:lpstr>Franklin Gothic Demi</vt:lpstr>
      <vt:lpstr>Segoe UI</vt:lpstr>
      <vt:lpstr>Segoe UI Semibold</vt:lpstr>
      <vt:lpstr>Wingdings</vt:lpstr>
      <vt:lpstr>Wingdings 2</vt:lpstr>
      <vt:lpstr>'Wingdings 2',Sans-Serif</vt:lpstr>
      <vt:lpstr>Wingdings 3</vt:lpstr>
      <vt:lpstr>Wingdings,Sans-Serif</vt:lpstr>
      <vt:lpstr>DHE PowerPoint</vt:lpstr>
      <vt:lpstr>Commissioner’s FY21  Year-End Report</vt:lpstr>
      <vt:lpstr>FY20 Evaluation</vt:lpstr>
      <vt:lpstr>Major Initiatives: DHE COVID Response - Looking-Back</vt:lpstr>
      <vt:lpstr>Major Initiatives: DHE COVID Response - Moving to Tele-Work</vt:lpstr>
      <vt:lpstr>Major Initiatives: DHE COVID Response – Looking Ahead to FY22</vt:lpstr>
      <vt:lpstr>Major Initiatives: The Equity Agenda</vt:lpstr>
      <vt:lpstr>Major Initiatives: The Equity Agenda</vt:lpstr>
      <vt:lpstr>Major Initiatives: The Equity Agenda</vt:lpstr>
      <vt:lpstr>Major Initiatives: The Equity Agenda</vt:lpstr>
      <vt:lpstr>Major Initiatives: Financial Assessment and Risk Management</vt:lpstr>
      <vt:lpstr>Major Initiatives: New</vt:lpstr>
      <vt:lpstr>Major Initiatives: New</vt:lpstr>
      <vt:lpstr>Major Initiatives: New</vt:lpstr>
      <vt:lpstr>Continuing FY2021 Initiatives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to Advance the Culture of Assessment in Massachusetts</dc:title>
  <dc:creator>Mealey, Sarah (RGT)</dc:creator>
  <cp:lastModifiedBy>Chadha, Suchita (DHE)</cp:lastModifiedBy>
  <cp:revision>2</cp:revision>
  <cp:lastPrinted>2021-06-19T18:26:40Z</cp:lastPrinted>
  <dcterms:created xsi:type="dcterms:W3CDTF">2017-03-13T20:22:40Z</dcterms:created>
  <dcterms:modified xsi:type="dcterms:W3CDTF">2021-06-22T19:30:33Z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0x0101009498749E15F9B4458F426DD1A8ED9547</vt:lpwstr>
  </property>
</Properties>
</file>